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18"/>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260" r:id="rId33"/>
    <p:sldId id="262" r:id="rId34"/>
    <p:sldId id="261" r:id="rId35"/>
    <p:sldId id="263" r:id="rId36"/>
    <p:sldId id="264" r:id="rId37"/>
    <p:sldId id="266"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42" r:id="rId113"/>
    <p:sldId id="343" r:id="rId114"/>
    <p:sldId id="344" r:id="rId115"/>
    <p:sldId id="345" r:id="rId116"/>
    <p:sldId id="346" r:id="rId117"/>
  </p:sldIdLst>
  <p:sldSz cx="9144000" cy="5143500" type="screen16x9"/>
  <p:notesSz cx="6858000" cy="9144000"/>
  <p:embeddedFontLst>
    <p:embeddedFont>
      <p:font typeface="Consolas" panose="020B0609020204030204" pitchFamily="49" charset="0"/>
      <p:regular r:id="rId119"/>
      <p:bold r:id="rId120"/>
      <p:italic r:id="rId121"/>
      <p:boldItalic r:id="rId122"/>
    </p:embeddedFont>
    <p:embeddedFont>
      <p:font typeface="Open Sans SemiBold" panose="020B0604020202020204" charset="0"/>
      <p:regular r:id="rId123"/>
      <p:bold r:id="rId124"/>
      <p:italic r:id="rId125"/>
      <p:boldItalic r:id="rId126"/>
    </p:embeddedFont>
    <p:embeddedFont>
      <p:font typeface="Mako" panose="020B0604020202020204" charset="0"/>
      <p:regular r:id="rId127"/>
    </p:embeddedFont>
    <p:embeddedFont>
      <p:font typeface="Roboto Medium" panose="020B0604020202020204" charset="0"/>
      <p:regular r:id="rId128"/>
      <p:bold r:id="rId129"/>
      <p:italic r:id="rId130"/>
      <p:boldItalic r:id="rId131"/>
    </p:embeddedFont>
    <p:embeddedFont>
      <p:font typeface="Proxima Nova Semibold" panose="020B0604020202020204" charset="0"/>
      <p:regular r:id="rId132"/>
      <p:bold r:id="rId133"/>
      <p:boldItalic r:id="rId134"/>
    </p:embeddedFont>
    <p:embeddedFont>
      <p:font typeface="Merriweather Light" panose="020B0604020202020204" charset="0"/>
      <p:regular r:id="rId135"/>
      <p:bold r:id="rId136"/>
      <p:italic r:id="rId137"/>
      <p:boldItalic r:id="rId138"/>
    </p:embeddedFont>
    <p:embeddedFont>
      <p:font typeface="Vidaloka" panose="020B0604020202020204" charset="0"/>
      <p:regular r:id="rId139"/>
    </p:embeddedFont>
    <p:embeddedFont>
      <p:font typeface="Lato" panose="020B0604020202020204" charset="0"/>
      <p:regular r:id="rId140"/>
      <p:bold r:id="rId141"/>
      <p:italic r:id="rId142"/>
      <p:boldItalic r:id="rId143"/>
    </p:embeddedFont>
    <p:embeddedFont>
      <p:font typeface="Amatic SC" panose="020B0604020202020204" charset="-79"/>
      <p:regular r:id="rId144"/>
      <p:bold r:id="rId145"/>
    </p:embeddedFont>
    <p:embeddedFont>
      <p:font typeface="Russo One" panose="020B0604020202020204" charset="0"/>
      <p:regular r:id="rId146"/>
    </p:embeddedFont>
    <p:embeddedFont>
      <p:font typeface="Crimson Text" panose="020B0604020202020204" charset="0"/>
      <p:regular r:id="rId147"/>
      <p:bold r:id="rId148"/>
      <p:italic r:id="rId149"/>
      <p:boldItalic r:id="rId150"/>
    </p:embeddedFont>
    <p:embeddedFont>
      <p:font typeface="Proxima Nova" panose="020B0604020202020204" charset="0"/>
      <p:regular r:id="rId151"/>
      <p:bold r:id="rId152"/>
      <p:italic r:id="rId153"/>
      <p:boldItalic r:id="rId154"/>
    </p:embeddedFont>
    <p:embeddedFont>
      <p:font typeface="Montserrat" panose="020B0604020202020204" charset="0"/>
      <p:regular r:id="rId155"/>
      <p:bold r:id="rId156"/>
      <p:italic r:id="rId157"/>
      <p:boldItalic r:id="rId158"/>
    </p:embeddedFont>
    <p:embeddedFont>
      <p:font typeface="Calibri" panose="020F0502020204030204" pitchFamily="34" charset="0"/>
      <p:regular r:id="rId159"/>
      <p:bold r:id="rId160"/>
      <p:italic r:id="rId161"/>
      <p:boldItalic r:id="rId162"/>
    </p:embeddedFont>
    <p:embeddedFont>
      <p:font typeface="Open Sans" panose="020B0604020202020204" charset="0"/>
      <p:regular r:id="rId163"/>
      <p:bold r:id="rId164"/>
      <p:italic r:id="rId165"/>
      <p:boldItalic r:id="rId166"/>
    </p:embeddedFont>
    <p:embeddedFont>
      <p:font typeface="Oswald" panose="020B0604020202020204" charset="0"/>
      <p:regular r:id="rId167"/>
      <p:bold r:id="rId168"/>
    </p:embeddedFont>
    <p:embeddedFont>
      <p:font typeface="PT Sans" panose="020B060402020202020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5.fntdata"/><Relationship Id="rId138" Type="http://schemas.openxmlformats.org/officeDocument/2006/relationships/font" Target="fonts/font20.fntdata"/><Relationship Id="rId154" Type="http://schemas.openxmlformats.org/officeDocument/2006/relationships/font" Target="fonts/font36.fntdata"/><Relationship Id="rId159" Type="http://schemas.openxmlformats.org/officeDocument/2006/relationships/font" Target="fonts/font41.fntdata"/><Relationship Id="rId175" Type="http://schemas.openxmlformats.org/officeDocument/2006/relationships/theme" Target="theme/theme1.xml"/><Relationship Id="rId170" Type="http://schemas.openxmlformats.org/officeDocument/2006/relationships/font" Target="fonts/font52.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5.fntdata"/><Relationship Id="rId128" Type="http://schemas.openxmlformats.org/officeDocument/2006/relationships/font" Target="fonts/font10.fntdata"/><Relationship Id="rId144" Type="http://schemas.openxmlformats.org/officeDocument/2006/relationships/font" Target="fonts/font26.fntdata"/><Relationship Id="rId149" Type="http://schemas.openxmlformats.org/officeDocument/2006/relationships/font" Target="fonts/font31.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42.fntdata"/><Relationship Id="rId165" Type="http://schemas.openxmlformats.org/officeDocument/2006/relationships/font" Target="fonts/font4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notesMaster" Target="notesMasters/notesMaster1.xml"/><Relationship Id="rId134" Type="http://schemas.openxmlformats.org/officeDocument/2006/relationships/font" Target="fonts/font16.fntdata"/><Relationship Id="rId139" Type="http://schemas.openxmlformats.org/officeDocument/2006/relationships/font" Target="fonts/font21.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32.fntdata"/><Relationship Id="rId155" Type="http://schemas.openxmlformats.org/officeDocument/2006/relationships/font" Target="fonts/font37.fntdata"/><Relationship Id="rId171" Type="http://schemas.openxmlformats.org/officeDocument/2006/relationships/font" Target="fonts/font53.fntdata"/><Relationship Id="rId176" Type="http://schemas.openxmlformats.org/officeDocument/2006/relationships/tableStyles" Target="tableStyle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6.fntdata"/><Relationship Id="rId129" Type="http://schemas.openxmlformats.org/officeDocument/2006/relationships/font" Target="fonts/font1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22.fntdata"/><Relationship Id="rId145" Type="http://schemas.openxmlformats.org/officeDocument/2006/relationships/font" Target="fonts/font27.fntdata"/><Relationship Id="rId161" Type="http://schemas.openxmlformats.org/officeDocument/2006/relationships/font" Target="fonts/font43.fntdata"/><Relationship Id="rId166" Type="http://schemas.openxmlformats.org/officeDocument/2006/relationships/font" Target="fonts/font48.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4.fntdata"/><Relationship Id="rId130" Type="http://schemas.openxmlformats.org/officeDocument/2006/relationships/font" Target="fonts/font12.fntdata"/><Relationship Id="rId135" Type="http://schemas.openxmlformats.org/officeDocument/2006/relationships/font" Target="fonts/font17.fntdata"/><Relationship Id="rId143" Type="http://schemas.openxmlformats.org/officeDocument/2006/relationships/font" Target="fonts/font25.fntdata"/><Relationship Id="rId148" Type="http://schemas.openxmlformats.org/officeDocument/2006/relationships/font" Target="fonts/font30.fntdata"/><Relationship Id="rId151" Type="http://schemas.openxmlformats.org/officeDocument/2006/relationships/font" Target="fonts/font33.fntdata"/><Relationship Id="rId156" Type="http://schemas.openxmlformats.org/officeDocument/2006/relationships/font" Target="fonts/font38.fntdata"/><Relationship Id="rId164" Type="http://schemas.openxmlformats.org/officeDocument/2006/relationships/font" Target="fonts/font46.fntdata"/><Relationship Id="rId169" Type="http://schemas.openxmlformats.org/officeDocument/2006/relationships/font" Target="fonts/font51.fntdata"/><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font" Target="fonts/font5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2.fntdata"/><Relationship Id="rId125" Type="http://schemas.openxmlformats.org/officeDocument/2006/relationships/font" Target="fonts/font7.fntdata"/><Relationship Id="rId141" Type="http://schemas.openxmlformats.org/officeDocument/2006/relationships/font" Target="fonts/font23.fntdata"/><Relationship Id="rId146" Type="http://schemas.openxmlformats.org/officeDocument/2006/relationships/font" Target="fonts/font28.fntdata"/><Relationship Id="rId167" Type="http://schemas.openxmlformats.org/officeDocument/2006/relationships/font" Target="fonts/font4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3.fntdata"/><Relationship Id="rId136" Type="http://schemas.openxmlformats.org/officeDocument/2006/relationships/font" Target="fonts/font18.fntdata"/><Relationship Id="rId157" Type="http://schemas.openxmlformats.org/officeDocument/2006/relationships/font" Target="fonts/font39.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4.fntdata"/><Relationship Id="rId173"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8.fntdata"/><Relationship Id="rId147" Type="http://schemas.openxmlformats.org/officeDocument/2006/relationships/font" Target="fonts/font29.fntdata"/><Relationship Id="rId168" Type="http://schemas.openxmlformats.org/officeDocument/2006/relationships/font" Target="fonts/font5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3.fntdata"/><Relationship Id="rId142" Type="http://schemas.openxmlformats.org/officeDocument/2006/relationships/font" Target="fonts/font24.fntdata"/><Relationship Id="rId163" Type="http://schemas.openxmlformats.org/officeDocument/2006/relationships/font" Target="fonts/font4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9.fntdata"/><Relationship Id="rId158" Type="http://schemas.openxmlformats.org/officeDocument/2006/relationships/font" Target="fonts/font4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4.fntdata"/><Relationship Id="rId153" Type="http://schemas.openxmlformats.org/officeDocument/2006/relationships/font" Target="fonts/font35.fntdata"/><Relationship Id="rId174"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4.gif"/><Relationship Id="rId2" Type="http://schemas.openxmlformats.org/officeDocument/2006/relationships/notesSlide" Target="../notesSlides/notesSlide100.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2.gif"/><Relationship Id="rId4" Type="http://schemas.openxmlformats.org/officeDocument/2006/relationships/image" Target="../media/image40.gif"/><Relationship Id="rId9" Type="http://schemas.openxmlformats.org/officeDocument/2006/relationships/image" Target="../media/image41.gif"/></Relationships>
</file>

<file path=ppt/slides/_rels/slide10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01.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5.xml"/></Relationships>
</file>

<file path=ppt/slides/_rels/slide10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4.xml"/><Relationship Id="rId1" Type="http://schemas.openxmlformats.org/officeDocument/2006/relationships/slideLayout" Target="../slideLayouts/slideLayout55.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7.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hyperlink" Target="https://docs.google.com/spreadsheets/d/10QS3G4BrATPi_OEm6nh8N9F_vGRrCuOLf4nfRgLgYqg/copy"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hyperlink" Target="https://docs.google.com/spreadsheets/d/10QS3G4BrATPi_OEm6nh8N9F_vGRrCuOLf4nfRgLgYqg/copy"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5.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6.xml"/><Relationship Id="rId1" Type="http://schemas.openxmlformats.org/officeDocument/2006/relationships/slideLayout" Target="../slideLayouts/slideLayout46.xml"/><Relationship Id="rId4" Type="http://schemas.openxmlformats.org/officeDocument/2006/relationships/image" Target="../media/image36.jpg"/></Relationships>
</file>

<file path=ppt/slides/_rels/slide8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87.xml"/><Relationship Id="rId1" Type="http://schemas.openxmlformats.org/officeDocument/2006/relationships/slideLayout" Target="../slideLayouts/slideLayout47.xml"/><Relationship Id="rId5" Type="http://schemas.openxmlformats.org/officeDocument/2006/relationships/image" Target="../media/image39.jpg"/><Relationship Id="rId4" Type="http://schemas.openxmlformats.org/officeDocument/2006/relationships/image" Target="../media/image38.jp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92.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7.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8.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99.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1484289" y="2028825"/>
            <a:ext cx="5686425" cy="2031325"/>
          </a:xfrm>
          <a:prstGeom prst="rect">
            <a:avLst/>
          </a:prstGeom>
          <a:noFill/>
        </p:spPr>
        <p:txBody>
          <a:bodyPr wrap="square" rtlCol="0">
            <a:spAutoFit/>
          </a:bodyPr>
          <a:lstStyle/>
          <a:p>
            <a:r>
              <a:rPr lang="en-US" sz="1800" dirty="0" smtClean="0"/>
              <a:t>Number of instances in the data set =</a:t>
            </a:r>
          </a:p>
          <a:p>
            <a:endParaRPr lang="en-US" sz="1800" dirty="0" smtClean="0"/>
          </a:p>
          <a:p>
            <a:r>
              <a:rPr lang="en-US" sz="1800" dirty="0" smtClean="0"/>
              <a:t>Attribute name and index selected =</a:t>
            </a:r>
          </a:p>
          <a:p>
            <a:endParaRPr lang="en-US" sz="1800" dirty="0" smtClean="0"/>
          </a:p>
          <a:p>
            <a:r>
              <a:rPr lang="en-US" sz="1800" dirty="0" smtClean="0"/>
              <a:t>Number of missing values in the selected attribute = </a:t>
            </a:r>
          </a:p>
          <a:p>
            <a:endParaRPr lang="en-US" sz="1800" dirty="0" smtClean="0"/>
          </a:p>
          <a:p>
            <a:r>
              <a:rPr lang="en-US" sz="1800" dirty="0" smtClean="0"/>
              <a:t>Number of instances after filter is applied = </a:t>
            </a:r>
            <a:endParaRPr lang="en-IN" sz="18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a:t>
            </a:r>
            <a:r>
              <a:rPr lang="en-US" dirty="0" smtClean="0"/>
              <a:t>the missing values for all the attributes after applying the </a:t>
            </a:r>
            <a:r>
              <a:rPr lang="en-US" dirty="0" smtClean="0"/>
              <a:t>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a:t>
            </a:r>
            <a:r>
              <a:rPr lang="en-US" dirty="0" smtClean="0"/>
              <a:t>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- 2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
            </a:r>
            <a:r>
              <a:rPr lang="en" dirty="0" smtClean="0"/>
              <a:t>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a:t>
            </a:r>
            <a:r>
              <a:rPr lang="en" sz="2400" dirty="0" smtClean="0">
                <a:solidFill>
                  <a:schemeClr val="bg1">
                    <a:lumMod val="75000"/>
                  </a:schemeClr>
                </a:solidFill>
              </a:rPr>
              <a:t>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a:t>
              </a:r>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a:t>
              </a:r>
              <a:r>
                <a:rPr lang="en-US" dirty="0" smtClean="0">
                  <a:sym typeface="Wingdings" panose="05000000000000000000" pitchFamily="2" charset="2"/>
                </a:rPr>
                <a:t>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72264" y="2772304"/>
            <a:ext cx="3003434" cy="1828800"/>
          </a:xfrm>
          <a:prstGeom prst="rect">
            <a:avLst/>
          </a:prstGeom>
        </p:spPr>
      </p:pic>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sp>
        <p:nvSpPr>
          <p:cNvPr id="5" name="TextBox 4"/>
          <p:cNvSpPr txBox="1"/>
          <p:nvPr/>
        </p:nvSpPr>
        <p:spPr>
          <a:xfrm>
            <a:off x="1014412" y="2699369"/>
            <a:ext cx="7763664" cy="369332"/>
          </a:xfrm>
          <a:prstGeom prst="rect">
            <a:avLst/>
          </a:prstGeom>
          <a:noFill/>
        </p:spPr>
        <p:txBody>
          <a:bodyPr wrap="none" rtlCol="0">
            <a:spAutoFit/>
          </a:bodyPr>
          <a:lstStyle/>
          <a:p>
            <a:r>
              <a:rPr lang="en-US" sz="1800" dirty="0" smtClean="0"/>
              <a:t>»» Observe </a:t>
            </a:r>
            <a:r>
              <a:rPr lang="en-US" sz="1800" dirty="0" smtClean="0"/>
              <a:t>the missing values for all the attributes after applying the </a:t>
            </a:r>
            <a:r>
              <a:rPr lang="en-US" sz="1800" dirty="0" smtClean="0"/>
              <a:t>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079905956"/>
              </p:ext>
            </p:extLst>
          </p:nvPr>
        </p:nvGraphicFramePr>
        <p:xfrm>
          <a:off x="1595438" y="3135961"/>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a:t>
              </a:r>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1443</TotalTime>
  <Words>3916</Words>
  <Application>Microsoft Office PowerPoint</Application>
  <PresentationFormat>On-screen Show (16:9)</PresentationFormat>
  <Paragraphs>863</Paragraphs>
  <Slides>114</Slides>
  <Notes>114</Notes>
  <HiddenSlides>0</HiddenSlides>
  <MMClips>0</MMClips>
  <ScaleCrop>false</ScaleCrop>
  <HeadingPairs>
    <vt:vector size="6" baseType="variant">
      <vt:variant>
        <vt:lpstr>Fonts Used</vt:lpstr>
      </vt:variant>
      <vt:variant>
        <vt:i4>23</vt:i4>
      </vt:variant>
      <vt:variant>
        <vt:lpstr>Theme</vt:lpstr>
      </vt:variant>
      <vt:variant>
        <vt:i4>3</vt:i4>
      </vt:variant>
      <vt:variant>
        <vt:lpstr>Slide Titles</vt:lpstr>
      </vt:variant>
      <vt:variant>
        <vt:i4>114</vt:i4>
      </vt:variant>
    </vt:vector>
  </HeadingPairs>
  <TitlesOfParts>
    <vt:vector size="140" baseType="lpstr">
      <vt:lpstr>Merriweather</vt:lpstr>
      <vt:lpstr>Consolas</vt:lpstr>
      <vt:lpstr>Courier New</vt:lpstr>
      <vt:lpstr>Open Sans SemiBold</vt:lpstr>
      <vt:lpstr>Mako</vt:lpstr>
      <vt:lpstr>Roboto Medium</vt:lpstr>
      <vt:lpstr>Proxima Nova Semibold</vt:lpstr>
      <vt:lpstr>Merriweather Light</vt:lpstr>
      <vt:lpstr>Arial</vt:lpstr>
      <vt:lpstr>Vidaloka</vt:lpstr>
      <vt:lpstr>Lato</vt:lpstr>
      <vt:lpstr>Nunito</vt:lpstr>
      <vt:lpstr>Amatic SC</vt:lpstr>
      <vt:lpstr>Wingdings</vt:lpstr>
      <vt:lpstr>Josefin Sans</vt:lpstr>
      <vt:lpstr>Russo One</vt:lpstr>
      <vt:lpstr>Crimson Text</vt:lpstr>
      <vt:lpstr>Proxima Nova</vt:lpstr>
      <vt:lpstr>Montserrat</vt:lpstr>
      <vt:lpstr>Calibri</vt:lpstr>
      <vt:lpstr>Open Sans</vt:lpstr>
      <vt:lpstr>Oswald</vt:lpstr>
      <vt:lpstr>PT Sans</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Data Preprocessing - 2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172</cp:revision>
  <dcterms:modified xsi:type="dcterms:W3CDTF">2023-08-06T08:26:18Z</dcterms:modified>
</cp:coreProperties>
</file>